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61" r:id="rId3"/>
    <p:sldId id="257" r:id="rId4"/>
    <p:sldId id="306" r:id="rId5"/>
    <p:sldId id="305" r:id="rId6"/>
    <p:sldId id="304" r:id="rId7"/>
    <p:sldId id="265" r:id="rId8"/>
    <p:sldId id="281" r:id="rId9"/>
    <p:sldId id="282" r:id="rId10"/>
    <p:sldId id="284" r:id="rId11"/>
    <p:sldId id="303" r:id="rId12"/>
    <p:sldId id="285" r:id="rId13"/>
    <p:sldId id="286" r:id="rId14"/>
    <p:sldId id="287" r:id="rId15"/>
    <p:sldId id="288" r:id="rId16"/>
    <p:sldId id="280" r:id="rId17"/>
    <p:sldId id="276" r:id="rId18"/>
    <p:sldId id="277" r:id="rId19"/>
    <p:sldId id="275" r:id="rId20"/>
    <p:sldId id="279" r:id="rId21"/>
    <p:sldId id="272" r:id="rId22"/>
    <p:sldId id="283" r:id="rId23"/>
    <p:sldId id="290" r:id="rId24"/>
    <p:sldId id="291" r:id="rId25"/>
    <p:sldId id="292" r:id="rId26"/>
    <p:sldId id="293" r:id="rId27"/>
    <p:sldId id="294" r:id="rId28"/>
    <p:sldId id="295" r:id="rId29"/>
    <p:sldId id="273" r:id="rId30"/>
    <p:sldId id="296" r:id="rId31"/>
    <p:sldId id="297" r:id="rId32"/>
    <p:sldId id="298" r:id="rId33"/>
    <p:sldId id="299" r:id="rId34"/>
    <p:sldId id="300" r:id="rId35"/>
    <p:sldId id="30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59" d="100"/>
          <a:sy n="59" d="100"/>
        </p:scale>
        <p:origin x="1284" y="8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8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4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73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6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1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0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4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5/10/2017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0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arxiv.org/pdf/1611.05013.pdf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://www.deeplearningbook.org/" TargetMode="External"/><Relationship Id="rId7" Type="http://schemas.openxmlformats.org/officeDocument/2006/relationships/hyperlink" Target="https://arxiv.org/pdf/1511.06434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606.05908v2.pdf" TargetMode="External"/><Relationship Id="rId5" Type="http://schemas.openxmlformats.org/officeDocument/2006/relationships/hyperlink" Target="https://arxiv.org/pdf/1611.05013.pdf" TargetMode="External"/><Relationship Id="rId4" Type="http://schemas.openxmlformats.org/officeDocument/2006/relationships/hyperlink" Target="https://arxiv.org/pdf/1701.00160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11.06434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Deep Generative Models for </a:t>
            </a:r>
            <a:br>
              <a:rPr lang="en-US" sz="6600" dirty="0"/>
            </a:br>
            <a:r>
              <a:rPr lang="en-US" sz="6600" dirty="0"/>
              <a:t>Natural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0674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Adam Anderson</a:t>
            </a:r>
          </a:p>
          <a:p>
            <a:r>
              <a:rPr lang="en-US" dirty="0"/>
              <a:t>Mentor: Matt Whiteway</a:t>
            </a:r>
          </a:p>
          <a:p>
            <a:r>
              <a:rPr lang="en-US" dirty="0"/>
              <a:t>UMD Directed Reading Program</a:t>
            </a:r>
          </a:p>
          <a:p>
            <a:r>
              <a:rPr lang="en-US" dirty="0"/>
              <a:t>Spring 2017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sz="2800" dirty="0"/>
                  <a:t>In order to train generator, we need to know what latent vectors correspond to the images in our dataset </a:t>
                </a:r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3000" dirty="0"/>
                  <a:t>Inference – Given image, what are latent variables?</a:t>
                </a:r>
              </a:p>
              <a:p>
                <a:pPr marL="274320" lvl="1" indent="0" algn="ctr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 t="-3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13" y="2963919"/>
            <a:ext cx="2298174" cy="13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2124324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2800" dirty="0"/>
                  <a:t>Problem: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Intractable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Solution: Just approximate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2124324"/>
                <a:ext cx="9601200" cy="3809999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Good approximation: Minimize </a:t>
                </a:r>
                <a:r>
                  <a:rPr lang="en-US" sz="2800" b="1" dirty="0"/>
                  <a:t>KL Divergence</a:t>
                </a:r>
              </a:p>
              <a:p>
                <a:pPr marL="0" indent="0" algn="ctr">
                  <a:buNone/>
                </a:pPr>
                <a:endParaRPr lang="en-US" sz="280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Think of KL Divergence as how different two probability distributions are.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 t="-2720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49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|"/>
                                          <m:ctrlP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sz="2800" b="0" dirty="0"/>
              </a:p>
              <a:p>
                <a:pPr marL="0" indent="0" algn="ctr">
                  <a:buNone/>
                </a:pPr>
                <a:endParaRPr lang="en-US" sz="17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)]−</m:t>
                      </m:r>
                      <m:sSub>
                        <m:sSub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0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dirty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000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3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0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Rearrange: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95400" y="4757975"/>
                <a:ext cx="10822172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57975"/>
                <a:ext cx="10822172" cy="547577"/>
              </a:xfrm>
              <a:prstGeom prst="rect">
                <a:avLst/>
              </a:prstGeom>
              <a:blipFill>
                <a:blip r:embed="rId4"/>
                <a:stretch>
                  <a:fillRect l="-563" t="-122472" b="-16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4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8451" y="2013098"/>
                <a:ext cx="5020341" cy="380999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Maximize LHS</a:t>
                </a:r>
              </a:p>
              <a:p>
                <a:pPr lvl="1"/>
                <a:r>
                  <a:rPr lang="en-US" sz="2600" dirty="0"/>
                  <a:t>Better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– images in dataset have high probability</a:t>
                </a:r>
              </a:p>
              <a:p>
                <a:pPr lvl="1"/>
                <a:r>
                  <a:rPr lang="en-US" sz="2600" dirty="0"/>
                  <a:t>Lower KL divergence – good approximation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8451" y="2013098"/>
                <a:ext cx="5020341" cy="3809999"/>
              </a:xfrm>
              <a:blipFill>
                <a:blip r:embed="rId3"/>
                <a:stretch>
                  <a:fillRect l="-2187" t="-2720" r="-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318395" y="2013097"/>
                <a:ext cx="5020341" cy="3809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Maximize RHS</a:t>
                </a:r>
              </a:p>
              <a:p>
                <a:pPr lvl="1"/>
                <a:r>
                  <a:rPr lang="en-US" sz="2600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600" dirty="0"/>
                  <a:t> – model generates images like those in dataset</a:t>
                </a:r>
              </a:p>
              <a:p>
                <a:pPr lvl="1"/>
                <a:r>
                  <a:rPr lang="en-US" sz="2600" dirty="0"/>
                  <a:t>Lower KL divergence between approximation and known prior</a:t>
                </a:r>
                <a:endParaRPr lang="en-US" sz="2800" dirty="0"/>
              </a:p>
              <a:p>
                <a:pPr lvl="1"/>
                <a:endParaRPr lang="en-US" sz="2600" dirty="0"/>
              </a:p>
              <a:p>
                <a:pPr marL="0" indent="0">
                  <a:buFont typeface="Arial" pitchFamily="34" charset="0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395" y="2013097"/>
                <a:ext cx="5020341" cy="3809999"/>
              </a:xfrm>
              <a:prstGeom prst="rect">
                <a:avLst/>
              </a:prstGeom>
              <a:blipFill>
                <a:blip r:embed="rId4"/>
                <a:stretch>
                  <a:fillRect l="-2184" t="-2720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28451" y="1057846"/>
                <a:ext cx="10822172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1" y="1057846"/>
                <a:ext cx="10822172" cy="547577"/>
              </a:xfrm>
              <a:prstGeom prst="rect">
                <a:avLst/>
              </a:prstGeom>
              <a:blipFill>
                <a:blip r:embed="rId5"/>
                <a:stretch>
                  <a:fillRect l="-563" t="-122472" b="-16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6" name="Left Bracket 5"/>
          <p:cNvSpPr/>
          <p:nvPr/>
        </p:nvSpPr>
        <p:spPr>
          <a:xfrm>
            <a:off x="7040638" y="2096740"/>
            <a:ext cx="411126" cy="241713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flipH="1">
            <a:off x="8929688" y="2096740"/>
            <a:ext cx="400493" cy="241713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246201" y="2366098"/>
            <a:ext cx="1970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70740" y="2096740"/>
            <a:ext cx="0" cy="2417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96756" y="1878419"/>
            <a:ext cx="198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on activation going into node in next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0638" y="4590649"/>
            <a:ext cx="1984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on activation coming from node in previous layer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3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7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7" name="Arrow: Right 16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3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44880" y="1965952"/>
                <a:ext cx="33278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80" y="1965952"/>
                <a:ext cx="33278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67567" y="1646238"/>
                <a:ext cx="22824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Activation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67" y="1646238"/>
                <a:ext cx="2282456" cy="369332"/>
              </a:xfrm>
              <a:prstGeom prst="rect">
                <a:avLst/>
              </a:prstGeom>
              <a:blipFill>
                <a:blip r:embed="rId5"/>
                <a:stretch>
                  <a:fillRect l="-21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267566" y="3220874"/>
                <a:ext cx="3219973" cy="1869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Sigmoid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Tanh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ReLu</a:t>
                </a:r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566" y="3220874"/>
                <a:ext cx="3219973" cy="1869935"/>
              </a:xfrm>
              <a:prstGeom prst="rect">
                <a:avLst/>
              </a:prstGeom>
              <a:blipFill>
                <a:blip r:embed="rId6"/>
                <a:stretch>
                  <a:fillRect l="-1136" t="-1629" b="-4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10" y="2803155"/>
            <a:ext cx="2588691" cy="316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80" y="2539188"/>
            <a:ext cx="4686300" cy="1581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19" y="1878419"/>
            <a:ext cx="2456121" cy="3625702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1882591" y="3637721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08193" y="4984579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Arrow: Right 17"/>
          <p:cNvSpPr/>
          <p:nvPr/>
        </p:nvSpPr>
        <p:spPr>
          <a:xfrm>
            <a:off x="6214808" y="3637720"/>
            <a:ext cx="1151250" cy="292170"/>
          </a:xfrm>
          <a:prstGeom prst="rightArrow">
            <a:avLst>
              <a:gd name="adj1" fmla="val 50000"/>
              <a:gd name="adj2" fmla="val 1113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456074" y="3491416"/>
                <a:ext cx="39363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074" y="3491416"/>
                <a:ext cx="393635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646516" y="4522914"/>
            <a:ext cx="60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491418"/>
                <a:ext cx="377521" cy="584775"/>
              </a:xfrm>
              <a:prstGeom prst="rect">
                <a:avLst/>
              </a:prstGeom>
              <a:blipFill>
                <a:blip r:embed="rId6"/>
                <a:stretch>
                  <a:fillRect r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3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Network output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a function of all weights in the network: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define a </a:t>
                </a:r>
                <a:r>
                  <a:rPr lang="en-US" b="1" dirty="0"/>
                  <a:t>cost function</a:t>
                </a:r>
                <a:r>
                  <a:rPr lang="en-US" dirty="0"/>
                  <a:t> to measure how badly the network solves a problem: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Cost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="0" dirty="0"/>
                  <a:t>)</a:t>
                </a:r>
              </a:p>
              <a:p>
                <a:r>
                  <a:rPr lang="en-US" b="0" dirty="0"/>
                  <a:t>Gradient of a</a:t>
                </a:r>
                <a:r>
                  <a:rPr lang="en-US" dirty="0"/>
                  <a:t> function points in direction that minimizes the function. To minimize cost, move weights against gradient: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For each training step, calculate partial derivatives and update weights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44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9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72" y="682502"/>
            <a:ext cx="4357689" cy="43856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847" y="682502"/>
            <a:ext cx="4367294" cy="43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Autoencoders</a:t>
            </a:r>
          </a:p>
        </p:txBody>
      </p:sp>
    </p:spTree>
    <p:extLst>
      <p:ext uri="{BB962C8B-B14F-4D97-AF65-F5344CB8AC3E}">
        <p14:creationId xmlns:p14="http://schemas.microsoft.com/office/powerpoint/2010/main" val="28448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1458727"/>
          </a:xfrm>
        </p:spPr>
        <p:txBody>
          <a:bodyPr>
            <a:normAutofit/>
          </a:bodyPr>
          <a:lstStyle/>
          <a:p>
            <a:r>
              <a:rPr lang="en-US" sz="3200" dirty="0"/>
              <a:t>Regular autoencoder:</a:t>
            </a:r>
          </a:p>
          <a:p>
            <a:pPr lvl="1"/>
            <a:r>
              <a:rPr lang="en-US" sz="2800" dirty="0"/>
              <a:t>Project input to low dimension, project back to higher dimension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97" y="3774891"/>
            <a:ext cx="7118405" cy="20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399" y="2361164"/>
                <a:ext cx="10265798" cy="171785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dirty="0"/>
                  <a:t>Encoder network outputs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b="0" dirty="0"/>
                  <a:t>parameterizing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US" sz="2800" b="0" dirty="0"/>
                  <a:t> Decoder network generates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9" y="2361164"/>
                <a:ext cx="10265798" cy="1717855"/>
              </a:xfrm>
              <a:blipFill>
                <a:blip r:embed="rId2"/>
                <a:stretch>
                  <a:fillRect l="-890" t="-5674" b="-3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02" y="4182760"/>
            <a:ext cx="5454595" cy="1877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295399" y="1761716"/>
                <a:ext cx="10822172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9" y="1761716"/>
                <a:ext cx="10822172" cy="547577"/>
              </a:xfrm>
              <a:prstGeom prst="rect">
                <a:avLst/>
              </a:prstGeom>
              <a:blipFill>
                <a:blip r:embed="rId4"/>
                <a:stretch>
                  <a:fillRect l="-507" t="-121111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3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6" y="454073"/>
            <a:ext cx="8129539" cy="2798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9270556" y="2704982"/>
                <a:ext cx="2775669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556" y="2704982"/>
                <a:ext cx="2775669" cy="547577"/>
              </a:xfrm>
              <a:prstGeom prst="rect">
                <a:avLst/>
              </a:prstGeom>
              <a:blipFill>
                <a:blip r:embed="rId3"/>
                <a:stretch>
                  <a:fillRect l="-1099" t="-131111" r="-5495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4281114" y="3752159"/>
                <a:ext cx="2871084" cy="54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14" y="3752159"/>
                <a:ext cx="2871084" cy="547577"/>
              </a:xfrm>
              <a:prstGeom prst="rect">
                <a:avLst/>
              </a:prstGeom>
              <a:blipFill>
                <a:blip r:embed="rId4"/>
                <a:stretch>
                  <a:fillRect t="-122472" r="-5308" b="-164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5563972" y="2563774"/>
            <a:ext cx="305369" cy="1813560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9629029" y="1733384"/>
            <a:ext cx="10293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7" idx="0"/>
          </p:cNvCxnSpPr>
          <p:nvPr/>
        </p:nvCxnSpPr>
        <p:spPr>
          <a:xfrm>
            <a:off x="10658390" y="1733384"/>
            <a:ext cx="1" cy="971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59295" y="4498808"/>
            <a:ext cx="10941658" cy="1717855"/>
          </a:xfrm>
        </p:spPr>
        <p:txBody>
          <a:bodyPr>
            <a:normAutofit/>
          </a:bodyPr>
          <a:lstStyle/>
          <a:p>
            <a:r>
              <a:rPr lang="en-US" sz="2800" dirty="0"/>
              <a:t>KL divergence tries to make latent vectors ~ independent unit Gaussian</a:t>
            </a:r>
          </a:p>
          <a:p>
            <a:r>
              <a:rPr lang="en-US" sz="2800" dirty="0"/>
              <a:t>Expectation tries to make outputs look like inputs</a:t>
            </a:r>
          </a:p>
        </p:txBody>
      </p:sp>
    </p:spTree>
    <p:extLst>
      <p:ext uri="{BB962C8B-B14F-4D97-AF65-F5344CB8AC3E}">
        <p14:creationId xmlns:p14="http://schemas.microsoft.com/office/powerpoint/2010/main" val="2082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398" y="2361164"/>
                <a:ext cx="10782301" cy="171785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3500" dirty="0"/>
                  <a:t>Cost function:</a:t>
                </a:r>
              </a:p>
              <a:p>
                <a:endParaRPr lang="en-US" sz="1100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1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US" sz="31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1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1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3100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100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𝑡𝑟</m:t>
                              </m:r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100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100" b="0" i="1" dirty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p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3100" b="0" i="0" dirty="0" smtClean="0">
                          <a:latin typeface="Cambria Math" panose="02040503050406030204" pitchFamily="18" charset="0"/>
                        </a:rPr>
                        <m:t>dim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)−</m:t>
                      </m:r>
                      <m:func>
                        <m:funcPr>
                          <m:ctrlP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1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3100" b="0" i="0" dirty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  <m:r>
                            <a:rPr lang="en-US" sz="31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</m:e>
                      </m:func>
                      <m:sSup>
                        <m:sSupPr>
                          <m:ctrlPr>
                            <a:rPr lang="en-US" sz="31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1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US" sz="31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100" dirty="0"/>
              </a:p>
              <a:p>
                <a:pPr marL="274320" lvl="1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8" y="2361164"/>
                <a:ext cx="10782301" cy="1717855"/>
              </a:xfrm>
              <a:blipFill>
                <a:blip r:embed="rId2"/>
                <a:stretch>
                  <a:fillRect l="-1244" t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16200000">
            <a:off x="3532340" y="3214836"/>
            <a:ext cx="361402" cy="1870324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325204" y="4421919"/>
                <a:ext cx="2947505" cy="14073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Minimizing MSE maximizes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204" y="4421919"/>
                <a:ext cx="2947505" cy="1407381"/>
              </a:xfrm>
              <a:prstGeom prst="rect">
                <a:avLst/>
              </a:prstGeom>
              <a:blipFill>
                <a:blip r:embed="rId3"/>
                <a:stretch>
                  <a:fillRect l="-4132" t="-7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>
          <a:xfrm rot="16200000">
            <a:off x="8219398" y="815294"/>
            <a:ext cx="475702" cy="6859908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036904" y="4574319"/>
                <a:ext cx="3991555" cy="1643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179388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18288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6002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82880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17938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▪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KL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]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for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4574319"/>
                <a:ext cx="3991555" cy="1643601"/>
              </a:xfrm>
              <a:prstGeom prst="rect">
                <a:avLst/>
              </a:prstGeom>
              <a:blipFill>
                <a:blip r:embed="rId4"/>
                <a:stretch>
                  <a:fillRect t="-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86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128587"/>
            <a:ext cx="5795137" cy="5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128587"/>
            <a:ext cx="5795137" cy="59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5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743" y="4382909"/>
            <a:ext cx="4676775" cy="15430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3" y="2548009"/>
            <a:ext cx="467677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8" y="4382909"/>
            <a:ext cx="4686301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69" y="694061"/>
            <a:ext cx="46863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743" y="694061"/>
            <a:ext cx="4686300" cy="15525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68" y="2548009"/>
            <a:ext cx="4686301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66892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097818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Generator Network</a:t>
            </a:r>
          </a:p>
          <a:p>
            <a:pPr lvl="1"/>
            <a:r>
              <a:rPr lang="en-US" sz="3000" dirty="0"/>
              <a:t>Create images from some prior distribution</a:t>
            </a:r>
          </a:p>
          <a:p>
            <a:r>
              <a:rPr lang="en-US" sz="3200" dirty="0"/>
              <a:t>Discriminator Network</a:t>
            </a:r>
          </a:p>
          <a:p>
            <a:pPr lvl="1"/>
            <a:r>
              <a:rPr lang="en-US" sz="3000" dirty="0"/>
              <a:t>Learn to recognize which images are from dataset, which are generated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79" y="3861447"/>
            <a:ext cx="3896141" cy="21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6914847" y="5344634"/>
            <a:ext cx="4189117" cy="6130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3"/>
              </a:rPr>
              <a:t>Unsupervised Representation Learning with Deep Convolutional Generative Adversarial Networks  </a:t>
            </a:r>
            <a:r>
              <a:rPr lang="en-US" sz="1400" dirty="0"/>
              <a:t>–Radford, Metz, </a:t>
            </a:r>
            <a:r>
              <a:rPr lang="en-US" sz="1400" dirty="0" err="1"/>
              <a:t>Chintala</a:t>
            </a:r>
            <a:r>
              <a:rPr lang="en-US" sz="1400" dirty="0"/>
              <a:t> (2016).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72" y="682502"/>
            <a:ext cx="4357689" cy="4385683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908972" y="5344634"/>
            <a:ext cx="4189117" cy="61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5"/>
              </a:rPr>
              <a:t>PixelVAE: A Latent Variable Model for Natural Images</a:t>
            </a:r>
            <a:r>
              <a:rPr lang="en-US" sz="1400" dirty="0"/>
              <a:t> – </a:t>
            </a:r>
            <a:r>
              <a:rPr lang="en-US" sz="1400" dirty="0" err="1"/>
              <a:t>Gulrajani</a:t>
            </a:r>
            <a:r>
              <a:rPr lang="en-US" sz="1400" dirty="0"/>
              <a:t> et al (2016).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847" y="682502"/>
            <a:ext cx="4367294" cy="43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47894"/>
            <a:ext cx="3764280" cy="2097818"/>
          </a:xfrm>
        </p:spPr>
        <p:txBody>
          <a:bodyPr>
            <a:normAutofit/>
          </a:bodyPr>
          <a:lstStyle/>
          <a:p>
            <a:r>
              <a:rPr lang="en-US" sz="3200" dirty="0"/>
              <a:t>Generator learns to create images like those in dataset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85830" y="2847894"/>
            <a:ext cx="4010770" cy="209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Discriminator learns to recognize structure introduced by generator</a:t>
            </a:r>
            <a:endParaRPr lang="en-US" sz="3000" dirty="0"/>
          </a:p>
        </p:txBody>
      </p:sp>
      <p:sp>
        <p:nvSpPr>
          <p:cNvPr id="4" name="Arrow: U-Turn 3"/>
          <p:cNvSpPr/>
          <p:nvPr/>
        </p:nvSpPr>
        <p:spPr>
          <a:xfrm>
            <a:off x="3177540" y="2027583"/>
            <a:ext cx="5306502" cy="683812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-Turn 7"/>
          <p:cNvSpPr/>
          <p:nvPr/>
        </p:nvSpPr>
        <p:spPr>
          <a:xfrm rot="10800000">
            <a:off x="3177540" y="4811864"/>
            <a:ext cx="5306502" cy="683812"/>
          </a:xfrm>
          <a:prstGeom prst="utur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Discriminator Cost: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4294984" y="1922938"/>
            <a:ext cx="355253" cy="2679588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7881686" y="1406765"/>
            <a:ext cx="355253" cy="3711933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74499" y="3507520"/>
            <a:ext cx="2369710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Assign high probability to images from dataset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30115" y="3507970"/>
            <a:ext cx="2369710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Assign low probability to 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2833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3" y="503852"/>
            <a:ext cx="3053300" cy="1691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dirty="0"/>
                  <a:t>Generator Cost: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16200000">
            <a:off x="6402080" y="1573080"/>
            <a:ext cx="355253" cy="3427012"/>
          </a:xfrm>
          <a:prstGeom prst="leftBrace">
            <a:avLst>
              <a:gd name="adj1" fmla="val 536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56808" y="3570825"/>
            <a:ext cx="3212547" cy="1407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Fool discriminator into assigning high probability to 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41783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8" y="694061"/>
            <a:ext cx="4686301" cy="1552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743" y="694061"/>
            <a:ext cx="4676775" cy="15525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68" y="2548010"/>
            <a:ext cx="4686301" cy="1533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43" y="2548011"/>
            <a:ext cx="4676775" cy="1533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743" y="4382909"/>
            <a:ext cx="4676775" cy="1543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968" y="4382910"/>
            <a:ext cx="4686301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8095091" cy="380999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hlinkClick r:id="rId3"/>
              </a:rPr>
              <a:t>Deep Learning</a:t>
            </a:r>
            <a:r>
              <a:rPr lang="en-US" sz="2400" dirty="0"/>
              <a:t> – Goodfellow, Bengio, Courville (2016).</a:t>
            </a:r>
          </a:p>
          <a:p>
            <a:r>
              <a:rPr lang="en-US" sz="2400" dirty="0">
                <a:hlinkClick r:id="rId4"/>
              </a:rPr>
              <a:t>NIPS 2016 Tutorial: Generative Adversarial Networks </a:t>
            </a:r>
            <a:r>
              <a:rPr lang="en-US" sz="2400" dirty="0"/>
              <a:t>– Goodfellow (2017).</a:t>
            </a:r>
          </a:p>
          <a:p>
            <a:r>
              <a:rPr lang="en-US" sz="2400" dirty="0">
                <a:hlinkClick r:id="rId5"/>
              </a:rPr>
              <a:t>PixelVAE: A Latent Variable Model for Natural Images</a:t>
            </a:r>
            <a:r>
              <a:rPr lang="en-US" sz="2400" dirty="0"/>
              <a:t> – </a:t>
            </a:r>
            <a:r>
              <a:rPr lang="en-US" sz="2400" dirty="0" err="1"/>
              <a:t>Gulrajani</a:t>
            </a:r>
            <a:r>
              <a:rPr lang="en-US" sz="2400" dirty="0"/>
              <a:t> et al (2016). </a:t>
            </a:r>
          </a:p>
          <a:p>
            <a:r>
              <a:rPr lang="en-US" sz="2400" dirty="0">
                <a:hlinkClick r:id="rId6"/>
              </a:rPr>
              <a:t>Tutorial on Variational Autoencoders </a:t>
            </a:r>
            <a:r>
              <a:rPr lang="en-US" sz="2400" dirty="0"/>
              <a:t>– </a:t>
            </a:r>
            <a:r>
              <a:rPr lang="en-US" sz="2400" dirty="0" err="1"/>
              <a:t>Doersch</a:t>
            </a:r>
            <a:r>
              <a:rPr lang="en-US" sz="2400" dirty="0"/>
              <a:t> (2016). </a:t>
            </a:r>
          </a:p>
          <a:p>
            <a:r>
              <a:rPr lang="en-US" sz="2400" dirty="0">
                <a:hlinkClick r:id="rId7"/>
              </a:rPr>
              <a:t>Unsupervised Representation Learning with Deep Convolutional Generative Adversarial Networks  </a:t>
            </a:r>
            <a:r>
              <a:rPr lang="en-US" sz="2400" dirty="0"/>
              <a:t>–  Radford, Metz, </a:t>
            </a:r>
            <a:r>
              <a:rPr lang="en-US" sz="2400" dirty="0" err="1"/>
              <a:t>Chintala</a:t>
            </a:r>
            <a:r>
              <a:rPr lang="en-US" sz="2400" dirty="0"/>
              <a:t> (2016).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Image result for deep learning b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491" y="3286989"/>
            <a:ext cx="1980258" cy="263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5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81" y="545138"/>
            <a:ext cx="6450364" cy="488080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6688" y="5730944"/>
            <a:ext cx="11057750" cy="2728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4"/>
              </a:rPr>
              <a:t>Unsupervised Representation Learning with Deep Convolutional Generative Adversarial Networks  </a:t>
            </a:r>
            <a:r>
              <a:rPr lang="en-US" sz="1400" dirty="0"/>
              <a:t>-- Radford, Metz, </a:t>
            </a:r>
            <a:r>
              <a:rPr lang="en-US" sz="1400" dirty="0" err="1"/>
              <a:t>Chintala</a:t>
            </a:r>
            <a:r>
              <a:rPr lang="en-US" sz="1400" dirty="0"/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33235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6197009" cy="3809999"/>
          </a:xfrm>
        </p:spPr>
        <p:txBody>
          <a:bodyPr>
            <a:normAutofit/>
          </a:bodyPr>
          <a:lstStyle/>
          <a:p>
            <a:r>
              <a:rPr lang="en-US" sz="3200" dirty="0"/>
              <a:t>Latent Variable Models</a:t>
            </a:r>
          </a:p>
          <a:p>
            <a:r>
              <a:rPr lang="en-US" sz="3200" dirty="0"/>
              <a:t>Neural Networks</a:t>
            </a:r>
          </a:p>
          <a:p>
            <a:r>
              <a:rPr lang="en-US" sz="3200" dirty="0"/>
              <a:t>Variational Autoencoder</a:t>
            </a:r>
          </a:p>
          <a:p>
            <a:r>
              <a:rPr lang="en-US" sz="3200" dirty="0"/>
              <a:t>Generative Adversarial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09" y="1646238"/>
            <a:ext cx="3735572" cy="1285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38" y="3293933"/>
            <a:ext cx="3125314" cy="17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Goal: represent high dimensional data with low dimensional vectors</a:t>
                </a:r>
              </a:p>
              <a:p>
                <a:pPr lvl="1"/>
                <a:r>
                  <a:rPr lang="en-US" sz="3000" dirty="0"/>
                  <a:t>Normally, 28x28 images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000" dirty="0"/>
                  <a:t> vectors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000" i="0" dirty="0">
                            <a:latin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l="-1460" t="-3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06" y="4184836"/>
            <a:ext cx="4991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4697" y="1951441"/>
            <a:ext cx="2199167" cy="2417135"/>
          </a:xfrm>
        </p:spPr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2000" dirty="0"/>
              <a:t>Number (0-9)</a:t>
            </a:r>
          </a:p>
          <a:p>
            <a:pPr marL="274320" lvl="1" indent="0" algn="ctr">
              <a:buNone/>
            </a:pPr>
            <a:r>
              <a:rPr lang="en-US" sz="2000" dirty="0"/>
              <a:t>X-translation</a:t>
            </a:r>
          </a:p>
          <a:p>
            <a:pPr marL="274320" lvl="1" indent="0" algn="ctr">
              <a:buNone/>
            </a:pPr>
            <a:r>
              <a:rPr lang="en-US" sz="2000" dirty="0"/>
              <a:t>Y-translation</a:t>
            </a:r>
          </a:p>
          <a:p>
            <a:pPr marL="274320" lvl="1" indent="0" algn="ctr">
              <a:buNone/>
            </a:pPr>
            <a:r>
              <a:rPr lang="en-US" sz="2000" dirty="0"/>
              <a:t>Rotation</a:t>
            </a:r>
          </a:p>
          <a:p>
            <a:pPr marL="274320" lvl="1" indent="0" algn="ctr">
              <a:buNone/>
            </a:pPr>
            <a:r>
              <a:rPr lang="en-US" sz="2000" dirty="0"/>
              <a:t>Thickness</a:t>
            </a:r>
          </a:p>
        </p:txBody>
      </p:sp>
      <p:sp>
        <p:nvSpPr>
          <p:cNvPr id="5" name="Left Bracket 4"/>
          <p:cNvSpPr/>
          <p:nvPr/>
        </p:nvSpPr>
        <p:spPr>
          <a:xfrm>
            <a:off x="8296440" y="1916001"/>
            <a:ext cx="411126" cy="2100925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 flipH="1">
            <a:off x="9625293" y="1901825"/>
            <a:ext cx="400493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2156" y="2674075"/>
                <a:ext cx="134147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156" y="2674075"/>
                <a:ext cx="134147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025786" y="2674075"/>
                <a:ext cx="1034903" cy="633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786" y="2674075"/>
                <a:ext cx="1034903" cy="633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206" y="4184836"/>
            <a:ext cx="4991100" cy="1638300"/>
          </a:xfrm>
          <a:prstGeom prst="rect">
            <a:avLst/>
          </a:prstGeom>
        </p:spPr>
      </p:pic>
      <p:sp>
        <p:nvSpPr>
          <p:cNvPr id="13" name="Left Bracket 12"/>
          <p:cNvSpPr/>
          <p:nvPr/>
        </p:nvSpPr>
        <p:spPr>
          <a:xfrm flipH="1">
            <a:off x="2761762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131139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8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0.5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</p:txBody>
      </p:sp>
      <p:sp>
        <p:nvSpPr>
          <p:cNvPr id="15" name="Left Bracket 14"/>
          <p:cNvSpPr/>
          <p:nvPr/>
        </p:nvSpPr>
        <p:spPr>
          <a:xfrm>
            <a:off x="2454989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ket 21"/>
          <p:cNvSpPr/>
          <p:nvPr/>
        </p:nvSpPr>
        <p:spPr>
          <a:xfrm flipH="1">
            <a:off x="4476140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845517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9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-5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10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5</a:t>
            </a:r>
          </a:p>
        </p:txBody>
      </p:sp>
      <p:sp>
        <p:nvSpPr>
          <p:cNvPr id="24" name="Left Bracket 23"/>
          <p:cNvSpPr/>
          <p:nvPr/>
        </p:nvSpPr>
        <p:spPr>
          <a:xfrm>
            <a:off x="4169367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/>
          <p:cNvSpPr/>
          <p:nvPr/>
        </p:nvSpPr>
        <p:spPr>
          <a:xfrm flipH="1">
            <a:off x="6135438" y="1901826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504815" y="1901825"/>
            <a:ext cx="802073" cy="211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0</a:t>
            </a:r>
          </a:p>
          <a:p>
            <a:pPr marL="274320" lvl="1" indent="0" algn="ctr">
              <a:buFont typeface="Arial" pitchFamily="34" charset="0"/>
              <a:buNone/>
            </a:pPr>
            <a:r>
              <a:rPr lang="en-US" sz="2000" dirty="0"/>
              <a:t>3</a:t>
            </a:r>
          </a:p>
        </p:txBody>
      </p:sp>
      <p:sp>
        <p:nvSpPr>
          <p:cNvPr id="27" name="Left Bracket 26"/>
          <p:cNvSpPr/>
          <p:nvPr/>
        </p:nvSpPr>
        <p:spPr>
          <a:xfrm>
            <a:off x="5828665" y="1901825"/>
            <a:ext cx="120650" cy="2115101"/>
          </a:xfrm>
          <a:prstGeom prst="leftBracket">
            <a:avLst>
              <a:gd name="adj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7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Variable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800" dirty="0"/>
                  <a:t>Goal: Train model to map latent variable vector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to generated image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lvl="1"/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  <a:p>
                <a:pPr lvl="1"/>
                <a:r>
                  <a:rPr lang="en-US" sz="2800" dirty="0"/>
                  <a:t>Generation – Given a latent vector, what does it create?</a:t>
                </a:r>
                <a:endParaRPr lang="en-US" sz="2600" dirty="0"/>
              </a:p>
              <a:p>
                <a:pPr marL="274320" lvl="1" indent="0" algn="ctr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  <a:p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  <a:p>
                <a:pPr marL="274320" lvl="1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3809999"/>
              </a:xfrm>
              <a:blipFill>
                <a:blip r:embed="rId3"/>
                <a:stretch>
                  <a:fillRect t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70" y="2924353"/>
            <a:ext cx="2297660" cy="12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6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767</Words>
  <Application>Microsoft Office PowerPoint</Application>
  <PresentationFormat>Widescreen</PresentationFormat>
  <Paragraphs>173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Cambria Math</vt:lpstr>
      <vt:lpstr>Diamond Grid 16x9</vt:lpstr>
      <vt:lpstr>Deep Generative Models for  Natural Images</vt:lpstr>
      <vt:lpstr>PowerPoint Presentation</vt:lpstr>
      <vt:lpstr>PowerPoint Presentation</vt:lpstr>
      <vt:lpstr>PowerPoint Presentation</vt:lpstr>
      <vt:lpstr>Agenda</vt:lpstr>
      <vt:lpstr>Latent Variable Models</vt:lpstr>
      <vt:lpstr>Latent Variable Models</vt:lpstr>
      <vt:lpstr>Latent Variable Models</vt:lpstr>
      <vt:lpstr>Latent Variable Models</vt:lpstr>
      <vt:lpstr>Latent Variable Models</vt:lpstr>
      <vt:lpstr>Latent Variable Models</vt:lpstr>
      <vt:lpstr>Latent Variable Models</vt:lpstr>
      <vt:lpstr>Latent Variable Models</vt:lpstr>
      <vt:lpstr>PowerPoint Presentation</vt:lpstr>
      <vt:lpstr>Neural Networks</vt:lpstr>
      <vt:lpstr>Neural Networks</vt:lpstr>
      <vt:lpstr>Neural Networks</vt:lpstr>
      <vt:lpstr>Neural Networks</vt:lpstr>
      <vt:lpstr>Neural Networks</vt:lpstr>
      <vt:lpstr>Variational Autoencoders</vt:lpstr>
      <vt:lpstr>Variational Autoencoder</vt:lpstr>
      <vt:lpstr>Variational Autoencoder</vt:lpstr>
      <vt:lpstr>PowerPoint Presentation</vt:lpstr>
      <vt:lpstr>Variational Autoencoder</vt:lpstr>
      <vt:lpstr>PowerPoint Presentation</vt:lpstr>
      <vt:lpstr>PowerPoint Presentation</vt:lpstr>
      <vt:lpstr>PowerPoint Presentation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2017-04-29T20:28:48Z</dcterms:created>
  <dcterms:modified xsi:type="dcterms:W3CDTF">2017-05-10T20:58:50Z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